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8" r:id="rId6"/>
    <p:sldId id="270" r:id="rId7"/>
    <p:sldId id="276" r:id="rId8"/>
    <p:sldId id="274" r:id="rId9"/>
    <p:sldId id="272" r:id="rId10"/>
    <p:sldId id="275" r:id="rId11"/>
    <p:sldId id="261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7763F-3E8E-49BE-9FC9-6D5837801E12}" type="datetimeFigureOut">
              <a:rPr lang="da-DK" smtClean="0"/>
              <a:t>11/08/15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C1BC-F926-438F-B35F-F5F32E144C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34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C1BC-F926-438F-B35F-F5F32E144CFA}" type="slidenum">
              <a:rPr lang="da-DK" smtClean="0"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CC9B-91F2-4236-A7CF-5908B634B8B5}" type="datetimeFigureOut">
              <a:rPr lang="da-DK" smtClean="0"/>
              <a:pPr/>
              <a:t>11/08/15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3A6F-2494-4274-AA61-A5E158BE418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Præsentation af integralregning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Projektarbejde 5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 rot="21142814">
            <a:off x="790940" y="597241"/>
            <a:ext cx="771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da-DK" sz="3200" dirty="0" smtClean="0"/>
              <a:t>x</a:t>
            </a:r>
            <a:endParaRPr lang="da-DK" sz="32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90199">
            <a:off x="7359089" y="599465"/>
            <a:ext cx="877085" cy="87708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19671">
            <a:off x="3885247" y="5172594"/>
            <a:ext cx="1496120" cy="990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Arealberegning</a:t>
            </a:r>
            <a:endParaRPr lang="da-DK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412776"/>
            <a:ext cx="4724400" cy="1028700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 t="10800"/>
          <a:stretch>
            <a:fillRect/>
          </a:stretch>
        </p:blipFill>
        <p:spPr bwMode="auto">
          <a:xfrm>
            <a:off x="1475656" y="3068960"/>
            <a:ext cx="610175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Lige forbindelse 6"/>
          <p:cNvCxnSpPr/>
          <p:nvPr/>
        </p:nvCxnSpPr>
        <p:spPr>
          <a:xfrm rot="5400000">
            <a:off x="2555776" y="530120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rot="5400000">
            <a:off x="5400092" y="526520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V="1">
            <a:off x="3131840" y="479715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 flipV="1">
            <a:off x="3131840" y="486916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V="1">
            <a:off x="3131840" y="4941168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 flipV="1">
            <a:off x="3131840" y="5013176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 flipV="1">
            <a:off x="3131840" y="5085184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flipV="1">
            <a:off x="3131840" y="5157192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 flipV="1">
            <a:off x="3131840" y="5229200"/>
            <a:ext cx="100811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V="1">
            <a:off x="3131840" y="5301208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 flipV="1">
            <a:off x="3419872" y="5301208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 flipV="1">
            <a:off x="3707904" y="5301208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flipV="1">
            <a:off x="3995936" y="4869160"/>
            <a:ext cx="201622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V="1">
            <a:off x="4283968" y="5013176"/>
            <a:ext cx="172819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 flipV="1">
            <a:off x="4572000" y="5157192"/>
            <a:ext cx="144016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/>
          <p:nvPr/>
        </p:nvCxnSpPr>
        <p:spPr>
          <a:xfrm flipV="1">
            <a:off x="4860032" y="5301208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V="1">
            <a:off x="5148064" y="5445224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V="1">
            <a:off x="5436096" y="5589240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 flipV="1">
            <a:off x="5724128" y="5733256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Regneregel for partiel integration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Hvis man vil integrere to funktioner, der er ganget sammen, gælder følgende regel: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Det vil vi bevise!</a:t>
            </a:r>
          </a:p>
          <a:p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996952"/>
            <a:ext cx="5953125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Areal af en sø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 vil finde overfladearealet af en sø</a:t>
            </a:r>
          </a:p>
          <a:p>
            <a:pPr lvl="1"/>
            <a:r>
              <a:rPr lang="da-DK" dirty="0" smtClean="0"/>
              <a:t>Men hvordan?!</a:t>
            </a:r>
            <a:endParaRPr lang="da-DK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 t="10800"/>
          <a:stretch>
            <a:fillRect/>
          </a:stretch>
        </p:blipFill>
        <p:spPr bwMode="auto">
          <a:xfrm>
            <a:off x="1475656" y="2996952"/>
            <a:ext cx="610175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763688" y="256490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/>
              <a:t>f</a:t>
            </a:r>
            <a:r>
              <a:rPr lang="da-DK" sz="5400" b="1" dirty="0" smtClean="0"/>
              <a:t>´(x)</a:t>
            </a:r>
            <a:endParaRPr lang="da-DK" sz="5400" b="1" dirty="0"/>
          </a:p>
        </p:txBody>
      </p:sp>
      <p:sp>
        <p:nvSpPr>
          <p:cNvPr id="5" name="Tekstboks 4"/>
          <p:cNvSpPr txBox="1"/>
          <p:nvPr/>
        </p:nvSpPr>
        <p:spPr>
          <a:xfrm>
            <a:off x="3779912" y="256490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/>
              <a:t>f</a:t>
            </a:r>
            <a:r>
              <a:rPr lang="da-DK" sz="5400" b="1" dirty="0" smtClean="0"/>
              <a:t>(x)</a:t>
            </a:r>
            <a:endParaRPr lang="da-DK" sz="5400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796136" y="2564904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 smtClean="0"/>
              <a:t>F(x)</a:t>
            </a:r>
            <a:endParaRPr lang="da-DK" sz="5400" b="1" dirty="0"/>
          </a:p>
        </p:txBody>
      </p:sp>
      <p:sp>
        <p:nvSpPr>
          <p:cNvPr id="7" name="Opadbuet pil 6"/>
          <p:cNvSpPr/>
          <p:nvPr/>
        </p:nvSpPr>
        <p:spPr>
          <a:xfrm rot="10800000">
            <a:off x="4427984" y="2060848"/>
            <a:ext cx="2016224" cy="504056"/>
          </a:xfrm>
          <a:prstGeom prst="curvedUpArrow">
            <a:avLst>
              <a:gd name="adj1" fmla="val 25000"/>
              <a:gd name="adj2" fmla="val 52177"/>
              <a:gd name="adj3" fmla="val 31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8" name="Opadbuet pil 7"/>
          <p:cNvSpPr/>
          <p:nvPr/>
        </p:nvSpPr>
        <p:spPr>
          <a:xfrm>
            <a:off x="2195736" y="3573016"/>
            <a:ext cx="2016224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Opadbuet pil 10"/>
          <p:cNvSpPr/>
          <p:nvPr/>
        </p:nvSpPr>
        <p:spPr>
          <a:xfrm>
            <a:off x="4427984" y="3573016"/>
            <a:ext cx="2016224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2" name="Opadbuet pil 11"/>
          <p:cNvSpPr/>
          <p:nvPr/>
        </p:nvSpPr>
        <p:spPr>
          <a:xfrm rot="10800000">
            <a:off x="2195736" y="2060848"/>
            <a:ext cx="2016224" cy="504056"/>
          </a:xfrm>
          <a:prstGeom prst="curvedUpArrow">
            <a:avLst>
              <a:gd name="adj1" fmla="val 25000"/>
              <a:gd name="adj2" fmla="val 52177"/>
              <a:gd name="adj3" fmla="val 31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411760" y="16288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Differentiation</a:t>
            </a:r>
            <a:endParaRPr lang="da-DK" dirty="0"/>
          </a:p>
        </p:txBody>
      </p:sp>
      <p:sp>
        <p:nvSpPr>
          <p:cNvPr id="14" name="Tekstboks 13"/>
          <p:cNvSpPr txBox="1"/>
          <p:nvPr/>
        </p:nvSpPr>
        <p:spPr>
          <a:xfrm>
            <a:off x="4716016" y="17008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Differentiation</a:t>
            </a:r>
            <a:endParaRPr lang="da-DK" dirty="0"/>
          </a:p>
        </p:txBody>
      </p:sp>
      <p:sp>
        <p:nvSpPr>
          <p:cNvPr id="15" name="Tekstboks 14"/>
          <p:cNvSpPr txBox="1"/>
          <p:nvPr/>
        </p:nvSpPr>
        <p:spPr>
          <a:xfrm>
            <a:off x="2555776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Integration </a:t>
            </a:r>
            <a:endParaRPr lang="da-DK" dirty="0"/>
          </a:p>
        </p:txBody>
      </p:sp>
      <p:sp>
        <p:nvSpPr>
          <p:cNvPr id="16" name="Tekstboks 15"/>
          <p:cNvSpPr txBox="1"/>
          <p:nvPr/>
        </p:nvSpPr>
        <p:spPr>
          <a:xfrm>
            <a:off x="478802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Integration 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1043608" y="4725144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F(x) er stamfunktion af f(x), mens f´(x) er den afledte funktion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Eksempel på integration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 har funktionen:</a:t>
            </a:r>
          </a:p>
          <a:p>
            <a:pPr algn="ctr">
              <a:buNone/>
            </a:pPr>
            <a:r>
              <a:rPr lang="da-DK" dirty="0"/>
              <a:t>f</a:t>
            </a:r>
            <a:r>
              <a:rPr lang="da-DK" dirty="0" smtClean="0"/>
              <a:t>(x) = 2x + 4</a:t>
            </a:r>
          </a:p>
          <a:p>
            <a:pPr algn="ctr">
              <a:buNone/>
            </a:pPr>
            <a:endParaRPr lang="da-DK" dirty="0" smtClean="0"/>
          </a:p>
          <a:p>
            <a:r>
              <a:rPr lang="da-DK" dirty="0" smtClean="0"/>
              <a:t>Vi integrere den og får:</a:t>
            </a:r>
          </a:p>
          <a:p>
            <a:pPr algn="ctr">
              <a:buNone/>
            </a:pPr>
            <a:r>
              <a:rPr lang="da-DK" dirty="0" smtClean="0"/>
              <a:t>F(x) = x</a:t>
            </a:r>
            <a:r>
              <a:rPr lang="da-DK" baseline="30000" dirty="0" smtClean="0"/>
              <a:t>2</a:t>
            </a:r>
            <a:r>
              <a:rPr lang="da-DK" dirty="0" smtClean="0"/>
              <a:t> + 4x + k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Notation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Integralet defineres med tegnet: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a og b er det interval, hvor man beregner integralet fra og til.</a:t>
            </a:r>
          </a:p>
          <a:p>
            <a:r>
              <a:rPr lang="da-DK" i="1" dirty="0" err="1" smtClean="0"/>
              <a:t>dx</a:t>
            </a:r>
            <a:r>
              <a:rPr lang="da-DK" i="1" dirty="0" smtClean="0"/>
              <a:t> </a:t>
            </a:r>
            <a:r>
              <a:rPr lang="da-DK" dirty="0" smtClean="0"/>
              <a:t>er en form for ”slut parentes”, der afslutter integraltegnet. </a:t>
            </a:r>
            <a:endParaRPr lang="da-DK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276872"/>
            <a:ext cx="1628775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Bestemte og ubestemt integral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forskellen på bestemte og ubestemte integraler?</a:t>
            </a:r>
          </a:p>
          <a:p>
            <a:pPr lvl="1"/>
            <a:r>
              <a:rPr lang="da-DK" dirty="0" smtClean="0"/>
              <a:t>Ubestemt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Bestemt</a:t>
            </a:r>
          </a:p>
          <a:p>
            <a:endParaRPr lang="da-DK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708920"/>
            <a:ext cx="3936504" cy="1234063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5" y="4293096"/>
            <a:ext cx="403789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Ubestemte integral</a:t>
            </a:r>
            <a:endParaRPr lang="da-DK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1125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Bestemte integral</a:t>
            </a:r>
            <a:endParaRPr lang="da-DK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1125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Lige forbindelse 5"/>
          <p:cNvCxnSpPr/>
          <p:nvPr/>
        </p:nvCxnSpPr>
        <p:spPr>
          <a:xfrm rot="5400000" flipH="1" flipV="1">
            <a:off x="3347864" y="53732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 rot="5400000" flipH="1" flipV="1">
            <a:off x="4716016" y="429309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boks 6"/>
          <p:cNvSpPr txBox="1"/>
          <p:nvPr/>
        </p:nvSpPr>
        <p:spPr>
          <a:xfrm>
            <a:off x="3419872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</a:t>
            </a:r>
            <a:endParaRPr lang="da-DK" b="1" dirty="0"/>
          </a:p>
        </p:txBody>
      </p:sp>
      <p:sp>
        <p:nvSpPr>
          <p:cNvPr id="9" name="Tekstboks 8"/>
          <p:cNvSpPr txBox="1"/>
          <p:nvPr/>
        </p:nvSpPr>
        <p:spPr>
          <a:xfrm>
            <a:off x="5868144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</a:t>
            </a:r>
            <a:endParaRPr lang="da-DK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Arealberegning</a:t>
            </a:r>
            <a:endParaRPr lang="da-D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1125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Lige forbindelse 6"/>
          <p:cNvCxnSpPr/>
          <p:nvPr/>
        </p:nvCxnSpPr>
        <p:spPr>
          <a:xfrm rot="5400000" flipH="1" flipV="1">
            <a:off x="3347864" y="53732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 rot="5400000" flipH="1" flipV="1">
            <a:off x="4716016" y="429309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3419872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a</a:t>
            </a:r>
            <a:endParaRPr lang="da-DK" b="1" dirty="0"/>
          </a:p>
        </p:txBody>
      </p:sp>
      <p:sp>
        <p:nvSpPr>
          <p:cNvPr id="10" name="Tekstboks 9"/>
          <p:cNvSpPr txBox="1"/>
          <p:nvPr/>
        </p:nvSpPr>
        <p:spPr>
          <a:xfrm>
            <a:off x="5868144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</a:t>
            </a:r>
            <a:endParaRPr lang="da-DK" b="1" dirty="0"/>
          </a:p>
        </p:txBody>
      </p:sp>
      <p:cxnSp>
        <p:nvCxnSpPr>
          <p:cNvPr id="12" name="Lige forbindelse 11"/>
          <p:cNvCxnSpPr/>
          <p:nvPr/>
        </p:nvCxnSpPr>
        <p:spPr>
          <a:xfrm rot="5400000" flipH="1" flipV="1">
            <a:off x="3671900" y="52652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 rot="5400000" flipH="1" flipV="1">
            <a:off x="3923928" y="52292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 rot="5400000" flipH="1" flipV="1">
            <a:off x="4139952" y="515719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 rot="5400000" flipH="1" flipV="1">
            <a:off x="4319972" y="504918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 rot="5400000" flipH="1" flipV="1">
            <a:off x="4463988" y="490516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rot="5400000" flipH="1" flipV="1">
            <a:off x="4608004" y="476114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 rot="5400000" flipH="1" flipV="1">
            <a:off x="4680012" y="454512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3563888" y="51571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3923928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4211960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>
            <a:off x="4499992" y="47971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/>
          <p:cNvCxnSpPr/>
          <p:nvPr/>
        </p:nvCxnSpPr>
        <p:spPr>
          <a:xfrm>
            <a:off x="4788024" y="45811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>
            <a:off x="5076056" y="42930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forbindelse 37"/>
          <p:cNvCxnSpPr/>
          <p:nvPr/>
        </p:nvCxnSpPr>
        <p:spPr>
          <a:xfrm>
            <a:off x="5364088" y="40050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/>
          <p:cNvCxnSpPr/>
          <p:nvPr/>
        </p:nvCxnSpPr>
        <p:spPr>
          <a:xfrm>
            <a:off x="5652120" y="35730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rot="5400000" flipH="1" flipV="1">
            <a:off x="5364088" y="32849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 rot="5400000" flipH="1" flipV="1">
            <a:off x="5148064" y="37890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 rot="5400000" flipH="1" flipV="1">
            <a:off x="4932040" y="41490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 rot="5400000" flipH="1" flipV="1">
            <a:off x="4644008" y="44371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 rot="5400000" flipH="1" flipV="1">
            <a:off x="4391980" y="468914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 flipH="1" flipV="1">
            <a:off x="4139952" y="48691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 rot="5400000" flipH="1" flipV="1">
            <a:off x="3887924" y="497717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rot="5400000" flipH="1" flipV="1">
            <a:off x="3491880" y="50851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/>
        </p:nvCxnSpPr>
        <p:spPr>
          <a:xfrm>
            <a:off x="5652120" y="3284984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Lige forbindelse 61"/>
          <p:cNvCxnSpPr/>
          <p:nvPr/>
        </p:nvCxnSpPr>
        <p:spPr>
          <a:xfrm>
            <a:off x="3563888" y="5085184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>
            <a:off x="5364088" y="378904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>
            <a:off x="5076056" y="414908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/>
        </p:nvCxnSpPr>
        <p:spPr>
          <a:xfrm>
            <a:off x="4788024" y="4437112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Lige forbindelse 65"/>
          <p:cNvCxnSpPr/>
          <p:nvPr/>
        </p:nvCxnSpPr>
        <p:spPr>
          <a:xfrm>
            <a:off x="4499992" y="4653136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ge forbindelse 66"/>
          <p:cNvCxnSpPr/>
          <p:nvPr/>
        </p:nvCxnSpPr>
        <p:spPr>
          <a:xfrm>
            <a:off x="4211960" y="4869160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>
            <a:off x="5652120" y="35730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ge forbindelse 72"/>
          <p:cNvCxnSpPr/>
          <p:nvPr/>
        </p:nvCxnSpPr>
        <p:spPr>
          <a:xfrm>
            <a:off x="3563888" y="51571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forbindelse 73"/>
          <p:cNvCxnSpPr/>
          <p:nvPr/>
        </p:nvCxnSpPr>
        <p:spPr>
          <a:xfrm>
            <a:off x="3923928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4211960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Lige forbindelse 75"/>
          <p:cNvCxnSpPr/>
          <p:nvPr/>
        </p:nvCxnSpPr>
        <p:spPr>
          <a:xfrm>
            <a:off x="4499992" y="47971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>
            <a:off x="4788024" y="45811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ge forbindelse 77"/>
          <p:cNvCxnSpPr/>
          <p:nvPr/>
        </p:nvCxnSpPr>
        <p:spPr>
          <a:xfrm>
            <a:off x="5076056" y="42930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ge forbindelse 78"/>
          <p:cNvCxnSpPr/>
          <p:nvPr/>
        </p:nvCxnSpPr>
        <p:spPr>
          <a:xfrm>
            <a:off x="5364088" y="40050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4.16667E-6 -0.084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00017 -0.0629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3.33333E-6 -0.0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2.77778E-7 -0.042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2.5E-6 -0.03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1.11111E-6 -0.021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1.66667E-6 -0.010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4 -0.021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179</Words>
  <Application>Microsoft Macintosh PowerPoint</Application>
  <PresentationFormat>Skærmshow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Præsentation af integralregning</vt:lpstr>
      <vt:lpstr>Areal af en sø</vt:lpstr>
      <vt:lpstr>Definition</vt:lpstr>
      <vt:lpstr>Eksempel på integration</vt:lpstr>
      <vt:lpstr>Notation</vt:lpstr>
      <vt:lpstr>Bestemte og ubestemt integral</vt:lpstr>
      <vt:lpstr>Ubestemte integral</vt:lpstr>
      <vt:lpstr>Bestemte integral</vt:lpstr>
      <vt:lpstr>Arealberegning</vt:lpstr>
      <vt:lpstr>Arealberegning</vt:lpstr>
      <vt:lpstr>Regneregel for partiel integration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af integralregning</dc:title>
  <dc:creator>Olliver</dc:creator>
  <cp:lastModifiedBy>Marit Schou</cp:lastModifiedBy>
  <cp:revision>50</cp:revision>
  <cp:lastPrinted>2015-08-11T10:46:01Z</cp:lastPrinted>
  <dcterms:created xsi:type="dcterms:W3CDTF">2010-08-13T06:50:40Z</dcterms:created>
  <dcterms:modified xsi:type="dcterms:W3CDTF">2015-08-11T10:47:35Z</dcterms:modified>
</cp:coreProperties>
</file>