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tiff" ContentType="image/tif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5" r:id="rId4"/>
    <p:sldId id="261" r:id="rId5"/>
    <p:sldId id="262" r:id="rId6"/>
    <p:sldId id="263" r:id="rId7"/>
    <p:sldId id="264" r:id="rId8"/>
    <p:sldId id="266" r:id="rId9"/>
    <p:sldId id="267" r:id="rId10"/>
    <p:sldId id="268" r:id="rId11"/>
    <p:sldId id="269" r:id="rId12"/>
    <p:sldId id="270" r:id="rId13"/>
    <p:sldId id="271" r:id="rId14"/>
    <p:sldId id="272" r:id="rId15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108"/>
    <p:restoredTop sz="94640"/>
  </p:normalViewPr>
  <p:slideViewPr>
    <p:cSldViewPr snapToGrid="0" snapToObjects="1">
      <p:cViewPr varScale="1">
        <p:scale>
          <a:sx n="121" d="100"/>
          <a:sy n="121" d="100"/>
        </p:scale>
        <p:origin x="200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EE03BF0-BAB1-034C-84EC-A5B3C7D9A6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EFBBD041-135E-1547-95C8-D43B0F77DAE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C621A03-DA7D-9149-8E68-F1E00199A3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364BA46-9F2B-0B40-A00E-79601F0906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D0C3CAE-EB26-DA44-B398-F71317B9C8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816690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3E6567-E65D-AD4A-889A-DCF0B36CD6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DD24FC18-0759-1F43-8420-BAECC58C5C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43498CE3-7621-6C4D-B334-1990D42584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5102BF3B-5736-7A49-9DE3-2D42B26698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009C4E0-B244-5C4E-8EAB-85C74489B5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776210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9EF07F6D-5044-724C-B931-FEB9601D3E5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6F77432B-E925-5242-B08A-A5C1AB0168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60C9C91F-32A2-D147-A6DE-DB249E53A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2D90C4E1-6529-3C42-875C-0D7F1B2BC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1C1A449-ED17-D947-A63C-D19023034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81975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906BF01-6B3D-DE47-BE20-4F08CD02B1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E1C2A3A-5E1E-3945-825A-F482F87BC26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19347D88-E052-AF44-B9D1-D34A191514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F81E1EE-0C76-3541-A6EA-7BF499DF1D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0613C0E8-9981-1749-8AAA-3942ECDD3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31834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722F73-E747-BF41-AA99-CBBB76014D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18BB71E-1ABE-B542-9BD1-FF8F40180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3090C3E7-143F-324F-A26F-45C0458943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0E89FE01-C5CC-7242-95B9-6F762BF7AF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84263A3-9671-6A4C-B928-CCD362FEC2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477424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0331F55-99B4-F545-9E39-BBEC553133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646F669-6114-7C42-92A9-02D84ABF17E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640350E-A9B1-CC40-B824-CEF369C7A31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56F7640A-7E19-0049-B39A-DC8836C46E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EC706E0-AD68-454C-8CC9-5A91EB2CF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161A191D-69EE-E247-B3A4-392B8D727A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11013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49F8599-6336-384E-A94D-FA4E4E8E59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35B44120-DBA2-324A-A176-B9619CD7D2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1A31B6B3-FFAF-9A4B-8252-3167A54096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45250613-BCCB-E341-AB5F-F366E18B847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5A8C934-89D4-B344-A77A-CB24BCE672A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E25161D8-F976-8D4E-9C1E-7AB2A20275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F58C7DF8-0F53-A642-ACB7-0C43C382D0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190E1F94-CC9D-544F-8DC2-FF697C8940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3788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37E82FF-AF96-2145-A557-C5D75591A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58D66025-92E5-F84E-BBBF-8916BA6ED7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9F9A5CF8-970B-2C41-863D-A444986DC9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1893F327-2411-7B42-8A30-6611274DB3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404834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39BD03B4-1059-DB4F-A16C-9E142FF78A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46D8FB23-5B05-244A-BBC7-1C927F2DAB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9D4DAD32-7525-F242-8303-AA6F82128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636254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08A661E-93B7-2C4A-B145-E88F77F71A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F58C6E7E-9A7E-F448-95E6-579F65094E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F0908DEF-CDB0-A340-B9B8-EF4BF64EB5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678E160-2FC8-CC42-A015-F4194D0C3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BAB5749-FC06-5441-BDE3-E4E0FF26A3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EBF76ED7-1D77-C64C-9CE0-BD4CC8D040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110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45BADAE-1042-E943-8C93-A9A3681606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937896AB-70AF-6E42-8E91-F5826095501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F52C17C-D8CB-2A4B-A695-4776B43681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15953F66-6C3E-2C4F-AEC5-4D58A510A8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DA34C2C0-74A8-AF44-85D6-9AC23C46B4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48BCA39F-2776-7C43-A104-0DD6D2F9C1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72879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40D08875-46AA-C744-88D4-C625CA5B10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A7233FE-3A12-7B4D-8C42-C3DAE32405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E67801A-4D35-DF48-A50F-B0C83BD8F3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5EAF4F-DB5C-A54B-AB51-6A4C3C40650B}" type="datetimeFigureOut">
              <a:rPr lang="da-DK" smtClean="0"/>
              <a:t>11/05/2021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6096D7AC-B258-474C-A884-8B48DE4119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A26C9E32-479A-964E-8F52-A9F741FB5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E2F421-22BF-1743-8927-C4DF983FB1E6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5906083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if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DA1A2E9-63FE-408D-A803-8E306ECAB4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2058" y="450221"/>
            <a:ext cx="8997696" cy="3918123"/>
          </a:xfrm>
          <a:prstGeom prst="rect">
            <a:avLst/>
          </a:prstGeom>
          <a:solidFill>
            <a:srgbClr val="595959"/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40404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7C176EFF-F4E7-6F4C-9DED-BEB2A3A456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0669" y="1111086"/>
            <a:ext cx="7690104" cy="2623885"/>
          </a:xfrm>
        </p:spPr>
        <p:txBody>
          <a:bodyPr anchor="ctr">
            <a:normAutofit/>
          </a:bodyPr>
          <a:lstStyle/>
          <a:p>
            <a:pPr algn="l"/>
            <a:r>
              <a:rPr lang="da-DK" sz="6600" b="1" dirty="0">
                <a:solidFill>
                  <a:srgbClr val="FFFFFF"/>
                </a:solidFill>
              </a:rPr>
              <a:t>Talepapir til  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27CAFC9-A675-4314-84EF-236FFA58A3F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2490532"/>
            <a:ext cx="2110597" cy="1877811"/>
          </a:xfrm>
          <a:prstGeom prst="rect">
            <a:avLst/>
          </a:prstGeom>
          <a:solidFill>
            <a:srgbClr val="DDEC47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FBE9F90C-C163-435B-9A68-D15C92D1CF2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57200" y="4521269"/>
            <a:ext cx="11277600" cy="1877811"/>
          </a:xfrm>
          <a:prstGeom prst="rect">
            <a:avLst/>
          </a:prstGeom>
          <a:solidFill>
            <a:srgbClr val="7F7F7F">
              <a:alpha val="20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792CEEBB-FDE0-B142-BF4E-7658AADDBD7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79499" y="4843002"/>
            <a:ext cx="10012680" cy="1234345"/>
          </a:xfrm>
        </p:spPr>
        <p:txBody>
          <a:bodyPr anchor="ctr">
            <a:normAutofit/>
          </a:bodyPr>
          <a:lstStyle/>
          <a:p>
            <a:pPr algn="l"/>
            <a:r>
              <a:rPr lang="da-DK" sz="4800" dirty="0">
                <a:solidFill>
                  <a:srgbClr val="1B1B1B"/>
                </a:solidFill>
              </a:rPr>
              <a:t>Mundtlig SOP-prøve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A882A9F-F4E9-4E23-8F0B-20B5DF42EAA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19345" y="450221"/>
            <a:ext cx="2115455" cy="1890204"/>
          </a:xfrm>
          <a:prstGeom prst="rect">
            <a:avLst/>
          </a:prstGeom>
          <a:solidFill>
            <a:srgbClr val="2C6368">
              <a:alpha val="95000"/>
            </a:srgbClr>
          </a:solidFill>
          <a:ln w="254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4" name="Billede 3">
            <a:extLst>
              <a:ext uri="{FF2B5EF4-FFF2-40B4-BE49-F238E27FC236}">
                <a16:creationId xmlns:a16="http://schemas.microsoft.com/office/drawing/2014/main" id="{E126BD0E-00CE-624F-9C5F-68358EDE941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64332" y="2762192"/>
            <a:ext cx="1819434" cy="133361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775749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04C86A-0C75-EF42-BD2F-DE36A7F76A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br>
              <a:rPr lang="da-DK" sz="3600" b="1" dirty="0"/>
            </a:br>
            <a:r>
              <a:rPr lang="da-DK" sz="3600" b="1" dirty="0"/>
              <a:t>Vurdering af kvaliteten af den opnåede viden </a:t>
            </a:r>
            <a:br>
              <a:rPr lang="da-DK" sz="3600" b="1" dirty="0"/>
            </a:br>
            <a:r>
              <a:rPr lang="da-DK" sz="3600" b="1" dirty="0"/>
              <a:t>(resultater i din undersøgelse)? </a:t>
            </a:r>
            <a:br>
              <a:rPr lang="da-DK" sz="3600" b="1" dirty="0"/>
            </a:br>
            <a:endParaRPr lang="da-DK" sz="3600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D8F5568-17B4-334C-96C3-1727F5AE571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da-DK" dirty="0"/>
          </a:p>
          <a:p>
            <a:pPr lvl="0"/>
            <a:r>
              <a:rPr lang="da-DK" b="1" dirty="0"/>
              <a:t>Muligheder og begrænsninger ved de anvendte metoder og fag?</a:t>
            </a:r>
          </a:p>
          <a:p>
            <a:pPr lvl="0"/>
            <a:r>
              <a:rPr lang="da-DK" dirty="0"/>
              <a:t>Eks. Hvordan har du kunne bruge fagenes metoder til at svare på din problemformulering?</a:t>
            </a:r>
          </a:p>
          <a:p>
            <a:pPr lvl="0"/>
            <a:r>
              <a:rPr lang="da-DK" dirty="0"/>
              <a:t>Eks. Er der pointer/ konklusioner, som metoderne ikke kunne belyse?</a:t>
            </a:r>
          </a:p>
          <a:p>
            <a:pPr lvl="0"/>
            <a:r>
              <a:rPr lang="da-DK" dirty="0"/>
              <a:t>Eks. Hvad har det i så fald betydet for din endelig konklusion?</a:t>
            </a:r>
          </a:p>
          <a:p>
            <a:pPr lvl="0"/>
            <a:endParaRPr lang="da-DK" dirty="0"/>
          </a:p>
          <a:p>
            <a:pPr lvl="0"/>
            <a:r>
              <a:rPr lang="da-DK" b="1" dirty="0"/>
              <a:t>Hvordan har de to fag arbejdet sammen i din undersøgelse?</a:t>
            </a:r>
            <a:br>
              <a:rPr lang="da-DK" dirty="0"/>
            </a:br>
            <a:r>
              <a:rPr lang="da-DK" dirty="0"/>
              <a:t>Her viser du det </a:t>
            </a:r>
            <a:r>
              <a:rPr lang="da-DK" u="sng" dirty="0"/>
              <a:t>tværlige </a:t>
            </a:r>
            <a:r>
              <a:rPr lang="da-DK" dirty="0"/>
              <a:t>element i SOPPEN</a:t>
            </a:r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pPr lvl="0"/>
            <a:endParaRPr lang="da-DK" dirty="0"/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446180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1D2CF84-9053-6641-ACC9-6AEF0BCB34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Anvendte studiemetoder  i projektforløbet</a:t>
            </a:r>
            <a:r>
              <a:rPr lang="da-DK" b="1" dirty="0">
                <a:effectLst/>
              </a:rPr>
              <a:t> </a:t>
            </a: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1E9CA209-EAB1-0E46-AD22-000FA0BF23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da-DK" dirty="0"/>
              <a:t>Hvilke studiemetoder har været relevante og brugbare i dit projekt?</a:t>
            </a:r>
          </a:p>
          <a:p>
            <a:r>
              <a:rPr lang="da-DK" dirty="0"/>
              <a:t>Forbered eksempler på anvendte studiemetoder, hvis du bliver spurgt.</a:t>
            </a:r>
            <a:r>
              <a:rPr lang="da-DK" dirty="0">
                <a:effectLst/>
              </a:rPr>
              <a:t> </a:t>
            </a:r>
          </a:p>
          <a:p>
            <a:endParaRPr lang="da-DK" dirty="0"/>
          </a:p>
          <a:p>
            <a:r>
              <a:rPr lang="da-DK" dirty="0"/>
              <a:t>Eksempler på forsk. metoder til: </a:t>
            </a:r>
            <a:br>
              <a:rPr lang="da-DK" dirty="0"/>
            </a:br>
            <a:br>
              <a:rPr lang="da-DK" dirty="0"/>
            </a:br>
            <a:r>
              <a:rPr lang="da-DK" dirty="0"/>
              <a:t>- informationssøgning </a:t>
            </a:r>
            <a:br>
              <a:rPr lang="da-DK" dirty="0"/>
            </a:br>
            <a:r>
              <a:rPr lang="da-DK" dirty="0"/>
              <a:t>- kildekritik</a:t>
            </a:r>
            <a:br>
              <a:rPr lang="da-DK" dirty="0"/>
            </a:br>
            <a:r>
              <a:rPr lang="da-DK" dirty="0"/>
              <a:t>- notatteknik</a:t>
            </a:r>
            <a:br>
              <a:rPr lang="da-DK" dirty="0"/>
            </a:br>
            <a:r>
              <a:rPr lang="da-DK" dirty="0"/>
              <a:t>- evaluering</a:t>
            </a:r>
          </a:p>
          <a:p>
            <a:endParaRPr lang="da-DK" dirty="0"/>
          </a:p>
          <a:p>
            <a:r>
              <a:rPr lang="da-DK" dirty="0"/>
              <a:t>Se eksempler på studiemetoder finder du i </a:t>
            </a:r>
            <a:r>
              <a:rPr lang="da-DK" dirty="0" err="1"/>
              <a:t>sprutten.otg.dk</a:t>
            </a:r>
            <a:r>
              <a:rPr lang="da-DK" dirty="0"/>
              <a:t>: </a:t>
            </a:r>
          </a:p>
          <a:p>
            <a:pPr marL="0" indent="0">
              <a:buNone/>
            </a:pPr>
            <a:r>
              <a:rPr lang="da-DK" dirty="0"/>
              <a:t>-Studieområdet (SO1- SO7)</a:t>
            </a:r>
            <a:br>
              <a:rPr lang="da-DK" dirty="0"/>
            </a:br>
            <a:r>
              <a:rPr lang="da-DK" dirty="0"/>
              <a:t>-Tværgående studiemetoder</a:t>
            </a:r>
          </a:p>
          <a:p>
            <a:endParaRPr lang="da-DK" sz="2000" dirty="0"/>
          </a:p>
        </p:txBody>
      </p:sp>
    </p:spTree>
    <p:extLst>
      <p:ext uri="{BB962C8B-B14F-4D97-AF65-F5344CB8AC3E}">
        <p14:creationId xmlns:p14="http://schemas.microsoft.com/office/powerpoint/2010/main" val="4530814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A98380-7731-0B43-BECC-8B013800B1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/>
              <a:t>Bedømmelseskriterier ved den mundtlige eksamen: </a:t>
            </a:r>
            <a:br>
              <a:rPr lang="da-DK" sz="3600" dirty="0"/>
            </a:br>
            <a:endParaRPr lang="da-DK" sz="36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C9D9BE1-CA37-4F45-93C4-88C95A8847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lvl="0"/>
            <a:r>
              <a:rPr lang="da-DK" dirty="0"/>
              <a:t>Den mundtlige præsentation af projektet og dets vigtigste konklusioner </a:t>
            </a:r>
          </a:p>
          <a:p>
            <a:pPr lvl="0"/>
            <a:r>
              <a:rPr lang="da-DK" dirty="0"/>
              <a:t>Faglig dybde og selvstændighed i den faglige dialog om projektet </a:t>
            </a:r>
          </a:p>
          <a:p>
            <a:pPr lvl="0"/>
            <a:r>
              <a:rPr lang="da-DK" dirty="0" err="1"/>
              <a:t>Forståelse</a:t>
            </a:r>
            <a:r>
              <a:rPr lang="da-DK" dirty="0"/>
              <a:t> af de </a:t>
            </a:r>
            <a:r>
              <a:rPr lang="da-DK" dirty="0" err="1"/>
              <a:t>indgående</a:t>
            </a:r>
            <a:r>
              <a:rPr lang="da-DK" dirty="0"/>
              <a:t> fags og faglige metoders muligheder og begrænsninger i forhold til arbejdet med den valgte problemstilling, og overvejelser om kvaliteten af den </a:t>
            </a:r>
            <a:r>
              <a:rPr lang="da-DK" dirty="0" err="1"/>
              <a:t>opnåede</a:t>
            </a:r>
            <a:r>
              <a:rPr lang="da-DK" dirty="0"/>
              <a:t> viden </a:t>
            </a:r>
          </a:p>
          <a:p>
            <a:pPr lvl="0"/>
            <a:r>
              <a:rPr lang="da-DK" dirty="0"/>
              <a:t>Refleksion over de anvendte studiemetoder i forhold til gennemførelse af det konkrete projektforløb. </a:t>
            </a:r>
          </a:p>
          <a:p>
            <a:r>
              <a:rPr lang="da-DK" dirty="0"/>
              <a:t>Der gives </a:t>
            </a:r>
            <a:r>
              <a:rPr lang="da-DK" dirty="0" err="1"/>
              <a:t>én</a:t>
            </a:r>
            <a:r>
              <a:rPr lang="da-DK" dirty="0"/>
              <a:t> karakter på grundlag af en helhedsvurdering af eksaminandens præstation, som omfatter den skriftlige opgavebesvarelse og den mundtlige eksamination. 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9728346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FF9B822F-893E-44C8-963C-64F50ACECB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BF87945-A001-489F-9D9B-7D9435F0B9C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8639" y="347471"/>
            <a:ext cx="11100816" cy="1801368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6945DB55-DCFF-6843-8F59-92F5AF4C98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85216"/>
            <a:ext cx="10515600" cy="1325563"/>
          </a:xfrm>
        </p:spPr>
        <p:txBody>
          <a:bodyPr>
            <a:normAutofit/>
          </a:bodyPr>
          <a:lstStyle/>
          <a:p>
            <a:r>
              <a:rPr lang="da-DK" dirty="0" err="1">
                <a:solidFill>
                  <a:schemeClr val="bg1"/>
                </a:solidFill>
              </a:rPr>
              <a:t>Sprutten.otg.dk</a:t>
            </a:r>
            <a:endParaRPr lang="da-DK" dirty="0">
              <a:solidFill>
                <a:schemeClr val="bg1"/>
              </a:solidFill>
            </a:endParaRPr>
          </a:p>
        </p:txBody>
      </p:sp>
      <p:pic>
        <p:nvPicPr>
          <p:cNvPr id="5" name="Billede 4" descr="Et billede, der indeholder tekst&#10;&#10;Automatisk genereret beskrivelse">
            <a:extLst>
              <a:ext uri="{FF2B5EF4-FFF2-40B4-BE49-F238E27FC236}">
                <a16:creationId xmlns:a16="http://schemas.microsoft.com/office/drawing/2014/main" id="{090B2C6B-7EDE-C34C-92E2-A0AB0A3E706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1407" r="3" b="3"/>
          <a:stretch/>
        </p:blipFill>
        <p:spPr>
          <a:xfrm>
            <a:off x="841248" y="2516777"/>
            <a:ext cx="6236208" cy="3660185"/>
          </a:xfrm>
          <a:prstGeom prst="rect">
            <a:avLst/>
          </a:prstGeom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61D93A2-2EE7-0C4E-A36F-048506D28F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546848" y="2516777"/>
            <a:ext cx="3803904" cy="3660185"/>
          </a:xfrm>
        </p:spPr>
        <p:txBody>
          <a:bodyPr anchor="ctr">
            <a:normAutofit/>
          </a:bodyPr>
          <a:lstStyle/>
          <a:p>
            <a:r>
              <a:rPr lang="da-DK" sz="2200"/>
              <a:t>Under ’Studieområdeprojekt’ (SOP) - mundtlig eksamen i SOP: </a:t>
            </a:r>
            <a:br>
              <a:rPr lang="da-DK" sz="2200"/>
            </a:br>
            <a:br>
              <a:rPr lang="da-DK" sz="2200"/>
            </a:br>
            <a:r>
              <a:rPr lang="da-DK" sz="2200"/>
              <a:t>Eksempler på talepapir og elevpræsentation</a:t>
            </a:r>
          </a:p>
          <a:p>
            <a:endParaRPr lang="da-DK" sz="2200" dirty="0"/>
          </a:p>
        </p:txBody>
      </p:sp>
    </p:spTree>
    <p:extLst>
      <p:ext uri="{BB962C8B-B14F-4D97-AF65-F5344CB8AC3E}">
        <p14:creationId xmlns:p14="http://schemas.microsoft.com/office/powerpoint/2010/main" val="176083877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3346177D-ADC4-4968-B747-5CFCD390B5B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4FEFE8BE-34F8-EB45-8EC8-A8D8C29BA83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68774" y="918640"/>
            <a:ext cx="3674876" cy="4589025"/>
          </a:xfrm>
          <a:prstGeom prst="rect">
            <a:avLst/>
          </a:prstGeom>
        </p:spPr>
      </p:pic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5634A702-755E-944B-9929-ACCD8536E49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96502" y="451945"/>
            <a:ext cx="5754896" cy="5151413"/>
          </a:xfrm>
        </p:spPr>
        <p:txBody>
          <a:bodyPr anchor="t">
            <a:normAutofit/>
          </a:bodyPr>
          <a:lstStyle/>
          <a:p>
            <a:pPr marL="0" indent="0">
              <a:buNone/>
            </a:pPr>
            <a:endParaRPr lang="da-DK" sz="2000" dirty="0"/>
          </a:p>
          <a:p>
            <a:pPr marL="0" indent="0">
              <a:buNone/>
            </a:pPr>
            <a:endParaRPr lang="da-DK" sz="2000" dirty="0">
              <a:latin typeface="Viner Hand ITC" panose="020F0502020204030204" pitchFamily="34" charset="0"/>
              <a:cs typeface="Viner Hand ITC" panose="020F0502020204030204" pitchFamily="34" charset="0"/>
            </a:endParaRPr>
          </a:p>
          <a:p>
            <a:pPr marL="0" indent="0">
              <a:buNone/>
            </a:pPr>
            <a:r>
              <a:rPr lang="da-DK" sz="4000" dirty="0">
                <a:cs typeface="Viner Hand ITC" panose="020F0502020204030204" pitchFamily="34" charset="0"/>
              </a:rPr>
              <a:t>God fornøjelse med forberedelserne!</a:t>
            </a:r>
          </a:p>
          <a:p>
            <a:pPr marL="0" indent="0">
              <a:buNone/>
            </a:pPr>
            <a:endParaRPr lang="da-DK" sz="4000" dirty="0">
              <a:cs typeface="Viner Hand ITC" panose="020F0502020204030204" pitchFamily="34" charset="0"/>
            </a:endParaRPr>
          </a:p>
          <a:p>
            <a:pPr marL="0" indent="0">
              <a:buNone/>
            </a:pPr>
            <a:r>
              <a:rPr lang="da-DK" sz="4000" dirty="0">
                <a:cs typeface="Viner Hand ITC" panose="020F0502020204030204" pitchFamily="34" charset="0"/>
              </a:rPr>
              <a:t>Og held og lykke </a:t>
            </a:r>
            <a:r>
              <a:rPr lang="da-DK" sz="4000" dirty="0">
                <a:cs typeface="Viner Hand ITC" panose="020F0502020204030204" pitchFamily="34" charset="0"/>
                <a:sym typeface="Wingdings" pitchFamily="2" charset="2"/>
              </a:rPr>
              <a:t></a:t>
            </a:r>
            <a:endParaRPr lang="da-DK" sz="4000" dirty="0">
              <a:cs typeface="Viner Hand ITC" panose="020F0502020204030204" pitchFamily="34" charset="0"/>
            </a:endParaRP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844A943-BF79-4FEA-ABB1-3BD54D23660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6400799"/>
            <a:ext cx="12192000" cy="456773"/>
          </a:xfrm>
          <a:prstGeom prst="rect">
            <a:avLst/>
          </a:prstGeom>
          <a:gradFill>
            <a:gsLst>
              <a:gs pos="0">
                <a:schemeClr val="accent1"/>
              </a:gs>
              <a:gs pos="90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6437CC72-F4A8-4DC3-AFAB-D22C482C810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4038600" y="6400799"/>
            <a:ext cx="8153398" cy="456772"/>
          </a:xfrm>
          <a:prstGeom prst="rect">
            <a:avLst/>
          </a:prstGeom>
          <a:gradFill>
            <a:gsLst>
              <a:gs pos="0">
                <a:srgbClr val="000000">
                  <a:alpha val="50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4588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982D86-7ACF-D248-A59E-F86B131AA4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pPr algn="ctr"/>
            <a:r>
              <a:rPr lang="da-DK" b="1" dirty="0"/>
              <a:t>Rammerne for den mundtlige prøve</a:t>
            </a:r>
            <a:br>
              <a:rPr lang="da-DK" dirty="0"/>
            </a:b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DAEC02C0-7D94-7C41-8F98-BB450533F3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855"/>
            <a:ext cx="10515600" cy="4800108"/>
          </a:xfrm>
        </p:spPr>
        <p:txBody>
          <a:bodyPr>
            <a:normAutofit fontScale="92500" lnSpcReduction="10000"/>
          </a:bodyPr>
          <a:lstStyle/>
          <a:p>
            <a:pPr lvl="0"/>
            <a:r>
              <a:rPr lang="da-DK" dirty="0"/>
              <a:t>Eksaminationstiden</a:t>
            </a:r>
            <a:r>
              <a:rPr lang="da-DK" u="sng" dirty="0"/>
              <a:t>: 30 min. </a:t>
            </a:r>
            <a:r>
              <a:rPr lang="da-DK" dirty="0"/>
              <a:t>inklusiv oplæg og faglig samtale mellem elev, eksaminator og evt. censor. Der gives ingen forberedelsestid. </a:t>
            </a:r>
            <a:br>
              <a:rPr lang="da-DK" dirty="0"/>
            </a:br>
            <a:endParaRPr lang="da-DK" dirty="0"/>
          </a:p>
          <a:p>
            <a:pPr lvl="0"/>
            <a:r>
              <a:rPr lang="da-DK" dirty="0"/>
              <a:t>Eleverne har max </a:t>
            </a:r>
            <a:r>
              <a:rPr lang="da-DK" u="sng" dirty="0"/>
              <a:t>10 min</a:t>
            </a:r>
            <a:r>
              <a:rPr lang="da-DK" dirty="0"/>
              <a:t>. til præsentation og fremlæggelse af deres projekt. </a:t>
            </a:r>
            <a:br>
              <a:rPr lang="da-DK" dirty="0"/>
            </a:br>
            <a:r>
              <a:rPr lang="da-DK" dirty="0"/>
              <a:t>Herefter former eksamen sig som en faglig samtale mellem elev, eksaminator og evt. censor</a:t>
            </a:r>
            <a:br>
              <a:rPr lang="da-DK" dirty="0"/>
            </a:br>
            <a:endParaRPr lang="da-DK" dirty="0"/>
          </a:p>
          <a:p>
            <a:pPr lvl="0"/>
            <a:r>
              <a:rPr lang="da-DK" dirty="0"/>
              <a:t>Eleverne </a:t>
            </a:r>
            <a:r>
              <a:rPr lang="da-DK" u="sng" dirty="0"/>
              <a:t>kan </a:t>
            </a:r>
            <a:r>
              <a:rPr lang="da-DK" dirty="0"/>
              <a:t>udarbejde en </a:t>
            </a:r>
            <a:r>
              <a:rPr lang="da-DK" dirty="0" err="1"/>
              <a:t>powerpoint</a:t>
            </a:r>
            <a:r>
              <a:rPr lang="da-DK" dirty="0"/>
              <a:t> eller andet relevant præsentationsmedie til den mundtlige præsentation samt evt. talepapir med uddybende noter som støtte. </a:t>
            </a:r>
            <a:br>
              <a:rPr lang="da-DK" dirty="0"/>
            </a:br>
            <a:br>
              <a:rPr lang="da-DK" dirty="0"/>
            </a:br>
            <a:r>
              <a:rPr lang="da-DK" dirty="0"/>
              <a:t>En evt. </a:t>
            </a:r>
            <a:r>
              <a:rPr lang="da-DK" dirty="0" err="1"/>
              <a:t>powerpoint</a:t>
            </a:r>
            <a:r>
              <a:rPr lang="da-DK" dirty="0"/>
              <a:t>, skal være på egen computer og åben inden, du kommer ind til eksaminationen</a:t>
            </a:r>
          </a:p>
          <a:p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7198655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28FDDA3-8225-BE44-9E72-64122E74AA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Skabelon til talepapir</a:t>
            </a:r>
          </a:p>
        </p:txBody>
      </p:sp>
      <p:sp>
        <p:nvSpPr>
          <p:cNvPr id="7" name="Pladsholder til indhold 6">
            <a:extLst>
              <a:ext uri="{FF2B5EF4-FFF2-40B4-BE49-F238E27FC236}">
                <a16:creationId xmlns:a16="http://schemas.microsoft.com/office/drawing/2014/main" id="{53273308-3786-BA46-AA46-D79F68E279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da-DK" b="1" dirty="0"/>
              <a:t>Forslag til: </a:t>
            </a:r>
          </a:p>
          <a:p>
            <a:endParaRPr lang="da-DK" dirty="0"/>
          </a:p>
          <a:p>
            <a:r>
              <a:rPr lang="da-DK" dirty="0"/>
              <a:t>Hvilke punkter, du skal have med i oplægget</a:t>
            </a:r>
          </a:p>
          <a:p>
            <a:r>
              <a:rPr lang="da-DK" dirty="0"/>
              <a:t>Hvordan du kan strukturere dit oplæg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1668664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8B131BE-C772-4B4B-9B51-A31E4EBF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1. Præsentation af din problemformulering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E3100BA-1DCD-EF40-B0AF-F2CA89E69C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Start med en </a:t>
            </a:r>
            <a:r>
              <a:rPr lang="da-DK" u="sng" dirty="0"/>
              <a:t>kort</a:t>
            </a:r>
            <a:r>
              <a:rPr lang="da-DK" dirty="0"/>
              <a:t> præsentation af din overordnede problemformulering samt underspørgsmål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638003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C52CA32-53B2-464F-921C-41670E4A2B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2. Projektets samlede konklusion</a:t>
            </a: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56E29F7-5F90-174A-A94D-E5C6A2B684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endParaRPr lang="da-DK" dirty="0"/>
          </a:p>
          <a:p>
            <a:pPr lvl="0"/>
            <a:r>
              <a:rPr lang="da-DK" dirty="0"/>
              <a:t>Fremlæg projektets konklusion (kortfattet)</a:t>
            </a:r>
            <a:br>
              <a:rPr lang="da-DK" dirty="0"/>
            </a:br>
            <a:endParaRPr lang="da-DK" dirty="0"/>
          </a:p>
          <a:p>
            <a:r>
              <a:rPr lang="da-DK" dirty="0"/>
              <a:t>Dette er dine svar på den overordnede problemformulering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5408367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B9C998B-C328-8F43-A7FC-9CA0FE2BC4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/>
              <a:t>3. Delkonklusioner der har ført frem til konklusionen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2ECCB179-ACCA-E642-B824-F21D90DF4C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a-DK" u="sng" dirty="0"/>
              <a:t>Udvælg </a:t>
            </a:r>
            <a:r>
              <a:rPr lang="da-DK" dirty="0"/>
              <a:t>delkonklusioner/ pointer fra projektets analyse til at vise, hvordan du er kommet frem til konklusionen </a:t>
            </a:r>
          </a:p>
        </p:txBody>
      </p:sp>
    </p:spTree>
    <p:extLst>
      <p:ext uri="{BB962C8B-B14F-4D97-AF65-F5344CB8AC3E}">
        <p14:creationId xmlns:p14="http://schemas.microsoft.com/office/powerpoint/2010/main" val="2651225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94EDC8B-23C0-B840-AA60-669F489E0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da-DK" sz="4000" b="1" dirty="0"/>
              <a:t>Kort opsummering af de 3 første punkter 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21E06E6-79F3-6F49-B172-7607BE9FA5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Fremlæg som om lærer/censor ikke har læst din opgave</a:t>
            </a:r>
            <a:br>
              <a:rPr lang="da-DK" dirty="0"/>
            </a:br>
            <a:endParaRPr lang="da-DK" dirty="0"/>
          </a:p>
          <a:p>
            <a:r>
              <a:rPr lang="da-DK" dirty="0"/>
              <a:t>Vær OBS på, at du lige efter problemformuleringen skal præsentere konklusioner/ delkonklusioner. </a:t>
            </a:r>
          </a:p>
        </p:txBody>
      </p:sp>
    </p:spTree>
    <p:extLst>
      <p:ext uri="{BB962C8B-B14F-4D97-AF65-F5344CB8AC3E}">
        <p14:creationId xmlns:p14="http://schemas.microsoft.com/office/powerpoint/2010/main" val="1410808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04E93EB-D264-8146-8800-A2FB061077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a-DK" sz="3600" b="1" dirty="0"/>
              <a:t>Efter præsentation af problemformulering + konklusion/delkonklusioner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586F08A-D3B4-5C41-B499-314D210796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a-DK" dirty="0"/>
          </a:p>
          <a:p>
            <a:r>
              <a:rPr lang="da-DK" dirty="0"/>
              <a:t>Uddyb mindst to af følgende punkter (de næste slides)</a:t>
            </a:r>
            <a:br>
              <a:rPr lang="da-DK" dirty="0"/>
            </a:br>
            <a:endParaRPr lang="da-DK" dirty="0"/>
          </a:p>
          <a:p>
            <a:r>
              <a:rPr lang="da-DK" dirty="0"/>
              <a:t>Vær dog forberedt på at kunne svare på alle punkter, hvis eksaminator og censor spørger ind:</a:t>
            </a:r>
            <a:r>
              <a:rPr lang="da-DK" dirty="0">
                <a:effectLst/>
              </a:rPr>
              <a:t> 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24622533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B11B401-CE9A-4144-B867-9DD1338A73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b="1" dirty="0"/>
              <a:t>Hvordan har du brugt de to fag i projektet?</a:t>
            </a:r>
            <a:br>
              <a:rPr lang="da-DK" b="1" dirty="0"/>
            </a:br>
            <a:endParaRPr lang="da-DK" b="1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3CCC1ED8-2E8F-C948-A7B3-523648A002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da-DK" dirty="0"/>
          </a:p>
          <a:p>
            <a:pPr lvl="0"/>
            <a:r>
              <a:rPr lang="da-DK" dirty="0"/>
              <a:t>Hvilken empiri har du brugt? </a:t>
            </a:r>
            <a:br>
              <a:rPr lang="da-DK" dirty="0"/>
            </a:br>
            <a:endParaRPr lang="da-DK" dirty="0"/>
          </a:p>
          <a:p>
            <a:pPr lvl="0"/>
            <a:r>
              <a:rPr lang="da-DK" dirty="0"/>
              <a:t>Inden for hvert fag arbejder vi med forskellige teorier og metoder: </a:t>
            </a:r>
            <a:br>
              <a:rPr lang="da-DK" dirty="0"/>
            </a:br>
            <a:r>
              <a:rPr lang="da-DK" dirty="0"/>
              <a:t>Hvilke teorier og metoder har du brugt?</a:t>
            </a:r>
            <a:br>
              <a:rPr lang="da-DK" dirty="0"/>
            </a:br>
            <a:r>
              <a:rPr lang="da-DK" dirty="0"/>
              <a:t>Hvorfor har du valgt netop dem?</a:t>
            </a:r>
            <a:br>
              <a:rPr lang="da-DK" dirty="0"/>
            </a:br>
            <a:endParaRPr lang="da-DK" dirty="0"/>
          </a:p>
          <a:p>
            <a:pPr lvl="0"/>
            <a:endParaRPr lang="da-DK" dirty="0"/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437668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</TotalTime>
  <Words>608</Words>
  <Application>Microsoft Macintosh PowerPoint</Application>
  <PresentationFormat>Widescreen</PresentationFormat>
  <Paragraphs>64</Paragraphs>
  <Slides>14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Viner Hand ITC</vt:lpstr>
      <vt:lpstr>Office-tema</vt:lpstr>
      <vt:lpstr>Talepapir til  </vt:lpstr>
      <vt:lpstr>Rammerne for den mundtlige prøve </vt:lpstr>
      <vt:lpstr>Skabelon til talepapir</vt:lpstr>
      <vt:lpstr>1. Præsentation af din problemformulering </vt:lpstr>
      <vt:lpstr>2. Projektets samlede konklusion </vt:lpstr>
      <vt:lpstr>3. Delkonklusioner der har ført frem til konklusionen </vt:lpstr>
      <vt:lpstr>Kort opsummering af de 3 første punkter </vt:lpstr>
      <vt:lpstr>Efter præsentation af problemformulering + konklusion/delkonklusioner</vt:lpstr>
      <vt:lpstr>Hvordan har du brugt de to fag i projektet? </vt:lpstr>
      <vt:lpstr> Vurdering af kvaliteten af den opnåede viden  (resultater i din undersøgelse)?  </vt:lpstr>
      <vt:lpstr>Anvendte studiemetoder  i projektforløbet </vt:lpstr>
      <vt:lpstr>Bedømmelseskriterier ved den mundtlige eksamen:  </vt:lpstr>
      <vt:lpstr>Sprutten.otg.dk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Talepapir til  </dc:title>
  <dc:creator>Lene Riis Jensen</dc:creator>
  <cp:lastModifiedBy>Lene Riis Jensen</cp:lastModifiedBy>
  <cp:revision>3</cp:revision>
  <dcterms:created xsi:type="dcterms:W3CDTF">2021-05-10T09:32:42Z</dcterms:created>
  <dcterms:modified xsi:type="dcterms:W3CDTF">2021-05-11T10:28:59Z</dcterms:modified>
</cp:coreProperties>
</file>